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6"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6" autoAdjust="0"/>
    <p:restoredTop sz="94660"/>
  </p:normalViewPr>
  <p:slideViewPr>
    <p:cSldViewPr snapToGrid="0">
      <p:cViewPr varScale="1">
        <p:scale>
          <a:sx n="42" d="100"/>
          <a:sy n="42" d="100"/>
        </p:scale>
        <p:origin x="72" y="9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28-May-21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28-May-21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28-May-21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28-May-21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28-May-21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6" y="1120140"/>
            <a:ext cx="10242974" cy="2930696"/>
          </a:xfrm>
        </p:spPr>
        <p:txBody>
          <a:bodyPr/>
          <a:lstStyle/>
          <a:p>
            <a:pPr algn="l"/>
            <a:r>
              <a:rPr lang="en-US" sz="4800" dirty="0" smtClean="0"/>
              <a:t>Industrial Management Seminars: Amazon</a:t>
            </a:r>
            <a:r>
              <a:rPr lang="en-US" sz="4400" dirty="0" smtClean="0"/>
              <a:t/>
            </a:r>
            <a:br>
              <a:rPr lang="en-US" sz="4400" dirty="0" smtClean="0"/>
            </a:br>
            <a:endParaRPr lang="en-US" sz="4400" dirty="0"/>
          </a:p>
        </p:txBody>
      </p:sp>
      <p:sp>
        <p:nvSpPr>
          <p:cNvPr id="3" name="Subtitle 2"/>
          <p:cNvSpPr>
            <a:spLocks noGrp="1"/>
          </p:cNvSpPr>
          <p:nvPr>
            <p:ph type="subTitle" idx="1"/>
          </p:nvPr>
        </p:nvSpPr>
        <p:spPr/>
        <p:txBody>
          <a:bodyPr>
            <a:normAutofit lnSpcReduction="10000"/>
          </a:bodyPr>
          <a:lstStyle/>
          <a:p>
            <a:pPr algn="l"/>
            <a:r>
              <a:rPr lang="en-US" dirty="0" err="1" smtClean="0"/>
              <a:t>Rimas</a:t>
            </a:r>
            <a:r>
              <a:rPr lang="en-US" dirty="0" smtClean="0"/>
              <a:t> </a:t>
            </a:r>
            <a:r>
              <a:rPr lang="en-US" dirty="0" err="1" smtClean="0"/>
              <a:t>Almatalri</a:t>
            </a:r>
            <a:r>
              <a:rPr lang="en-US" dirty="0"/>
              <a:t>	</a:t>
            </a:r>
            <a:r>
              <a:rPr lang="en-US" dirty="0" smtClean="0"/>
              <a:t>	91372</a:t>
            </a:r>
          </a:p>
          <a:p>
            <a:pPr algn="l"/>
            <a:r>
              <a:rPr lang="en-US" dirty="0" smtClean="0"/>
              <a:t>Award </a:t>
            </a:r>
            <a:r>
              <a:rPr lang="en-US" dirty="0" err="1" smtClean="0"/>
              <a:t>Alshammeri</a:t>
            </a:r>
            <a:r>
              <a:rPr lang="en-US" dirty="0" smtClean="0"/>
              <a:t>	91115</a:t>
            </a:r>
          </a:p>
          <a:p>
            <a:pPr algn="l"/>
            <a:r>
              <a:rPr lang="en-US" dirty="0" err="1" smtClean="0"/>
              <a:t>Aeshsh</a:t>
            </a:r>
            <a:r>
              <a:rPr lang="en-US" dirty="0" smtClean="0"/>
              <a:t> Yousef		91071</a:t>
            </a:r>
          </a:p>
          <a:p>
            <a:pPr algn="l"/>
            <a:endParaRPr lang="en-US" dirty="0"/>
          </a:p>
        </p:txBody>
      </p:sp>
    </p:spTree>
    <p:extLst>
      <p:ext uri="{BB962C8B-B14F-4D97-AF65-F5344CB8AC3E}">
        <p14:creationId xmlns:p14="http://schemas.microsoft.com/office/powerpoint/2010/main" val="386280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Outline</a:t>
            </a:r>
            <a:endParaRPr lang="en-US" dirty="0"/>
          </a:p>
        </p:txBody>
      </p:sp>
      <p:sp>
        <p:nvSpPr>
          <p:cNvPr id="3" name="Content Placeholder 2"/>
          <p:cNvSpPr>
            <a:spLocks noGrp="1"/>
          </p:cNvSpPr>
          <p:nvPr>
            <p:ph idx="1"/>
          </p:nvPr>
        </p:nvSpPr>
        <p:spPr/>
        <p:txBody>
          <a:bodyPr/>
          <a:lstStyle/>
          <a:p>
            <a:r>
              <a:rPr lang="en-US" sz="2000" dirty="0" smtClean="0"/>
              <a:t>The aim of this presentation</a:t>
            </a:r>
            <a:r>
              <a:rPr lang="en-US" sz="2000" dirty="0" smtClean="0"/>
              <a:t> is to advertise products from Amazon</a:t>
            </a:r>
          </a:p>
          <a:p>
            <a:r>
              <a:rPr lang="en-US" sz="2000" dirty="0"/>
              <a:t> </a:t>
            </a:r>
            <a:r>
              <a:rPr lang="en-US" sz="2000" dirty="0"/>
              <a:t>T</a:t>
            </a:r>
            <a:r>
              <a:rPr lang="en-US" sz="2000" dirty="0" smtClean="0"/>
              <a:t>he presentation will include:</a:t>
            </a:r>
          </a:p>
          <a:p>
            <a:pPr lvl="1"/>
            <a:r>
              <a:rPr lang="en-US" sz="1800" dirty="0" smtClean="0"/>
              <a:t>Introductions</a:t>
            </a:r>
          </a:p>
          <a:p>
            <a:pPr lvl="1"/>
            <a:r>
              <a:rPr lang="en-US" sz="1800" dirty="0" smtClean="0"/>
              <a:t>The product specifications</a:t>
            </a:r>
          </a:p>
          <a:p>
            <a:pPr lvl="1"/>
            <a:r>
              <a:rPr lang="en-US" sz="1800" dirty="0"/>
              <a:t>Product comparison</a:t>
            </a:r>
          </a:p>
          <a:p>
            <a:pPr lvl="1"/>
            <a:r>
              <a:rPr lang="en-US" sz="1800" dirty="0"/>
              <a:t>Operations Management</a:t>
            </a:r>
          </a:p>
          <a:p>
            <a:pPr lvl="1"/>
            <a:r>
              <a:rPr lang="en-US" sz="1800" dirty="0"/>
              <a:t>Review on teamwork</a:t>
            </a:r>
          </a:p>
          <a:p>
            <a:pPr lvl="1"/>
            <a:r>
              <a:rPr lang="en-US" sz="1800" dirty="0" smtClean="0"/>
              <a:t>Conclusion</a:t>
            </a:r>
            <a:r>
              <a:rPr lang="en-US" sz="1800" dirty="0"/>
              <a:t> </a:t>
            </a:r>
          </a:p>
          <a:p>
            <a:pPr lvl="1"/>
            <a:endParaRPr lang="en-US" dirty="0" smtClean="0"/>
          </a:p>
          <a:p>
            <a:pPr lvl="1"/>
            <a:endParaRPr lang="en-US" dirty="0"/>
          </a:p>
        </p:txBody>
      </p:sp>
    </p:spTree>
    <p:extLst>
      <p:ext uri="{BB962C8B-B14F-4D97-AF65-F5344CB8AC3E}">
        <p14:creationId xmlns:p14="http://schemas.microsoft.com/office/powerpoint/2010/main" val="3315071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7336" y="243840"/>
            <a:ext cx="6686666" cy="1055024"/>
          </a:xfrm>
        </p:spPr>
        <p:txBody>
          <a:bodyPr/>
          <a:lstStyle/>
          <a:p>
            <a:r>
              <a:rPr lang="en-US" dirty="0" smtClean="0"/>
              <a:t>Introduction</a:t>
            </a:r>
            <a:endParaRPr lang="en-US" dirty="0"/>
          </a:p>
        </p:txBody>
      </p:sp>
      <p:sp>
        <p:nvSpPr>
          <p:cNvPr id="3" name="Content Placeholder 2"/>
          <p:cNvSpPr>
            <a:spLocks noGrp="1"/>
          </p:cNvSpPr>
          <p:nvPr>
            <p:ph idx="1"/>
          </p:nvPr>
        </p:nvSpPr>
        <p:spPr>
          <a:xfrm>
            <a:off x="677334" y="1392383"/>
            <a:ext cx="6866466" cy="5012573"/>
          </a:xfrm>
        </p:spPr>
        <p:txBody>
          <a:bodyPr>
            <a:normAutofit/>
          </a:bodyPr>
          <a:lstStyle/>
          <a:p>
            <a:r>
              <a:rPr lang="en-US" sz="2000" dirty="0" smtClean="0"/>
              <a:t>Amazon is an international firm which majors on e-shopping and artificial intelligence</a:t>
            </a:r>
          </a:p>
          <a:p>
            <a:r>
              <a:rPr lang="en-US" sz="2000" b="1" dirty="0" smtClean="0"/>
              <a:t>Vision of </a:t>
            </a:r>
            <a:r>
              <a:rPr lang="en-US" sz="2000" b="1" dirty="0"/>
              <a:t>the company: “</a:t>
            </a:r>
            <a:r>
              <a:rPr lang="en-US" sz="2000" dirty="0" smtClean="0"/>
              <a:t>to </a:t>
            </a:r>
            <a:r>
              <a:rPr lang="en-US" sz="2000" dirty="0"/>
              <a:t>be </a:t>
            </a:r>
            <a:r>
              <a:rPr lang="en-US" sz="2000" dirty="0" smtClean="0"/>
              <a:t>Earths most </a:t>
            </a:r>
            <a:r>
              <a:rPr lang="en-US" sz="2000" dirty="0"/>
              <a:t>customer-centric company, where customers can find </a:t>
            </a:r>
            <a:r>
              <a:rPr lang="en-US" sz="2000" dirty="0" smtClean="0"/>
              <a:t>and discover </a:t>
            </a:r>
            <a:r>
              <a:rPr lang="en-US" sz="2000" dirty="0"/>
              <a:t>anything they might want to buy online</a:t>
            </a:r>
            <a:r>
              <a:rPr lang="en-US" sz="2000" dirty="0" smtClean="0"/>
              <a:t>.”</a:t>
            </a:r>
          </a:p>
          <a:p>
            <a:r>
              <a:rPr lang="en-US" sz="2000" b="1" dirty="0" smtClean="0"/>
              <a:t>Mission of </a:t>
            </a:r>
            <a:r>
              <a:rPr lang="en-US" sz="2000" b="1" dirty="0"/>
              <a:t>the company</a:t>
            </a:r>
            <a:r>
              <a:rPr lang="en-US" sz="2000" dirty="0"/>
              <a:t>: to continually expand the customer experience through online shopping and help </a:t>
            </a:r>
            <a:r>
              <a:rPr lang="en-US" sz="2000" dirty="0" smtClean="0"/>
              <a:t>those customers </a:t>
            </a:r>
            <a:r>
              <a:rPr lang="en-US" sz="2000" dirty="0"/>
              <a:t>to explore, compare and buy products easily and also help sellers </a:t>
            </a:r>
            <a:r>
              <a:rPr lang="en-US" sz="2000" dirty="0" smtClean="0"/>
              <a:t>reach more </a:t>
            </a:r>
            <a:r>
              <a:rPr lang="en-US" sz="2000" dirty="0"/>
              <a:t>people world </a:t>
            </a:r>
            <a:r>
              <a:rPr lang="en-US" sz="2000" dirty="0" smtClean="0"/>
              <a:t>wide</a:t>
            </a:r>
          </a:p>
        </p:txBody>
      </p:sp>
      <p:pic>
        <p:nvPicPr>
          <p:cNvPr id="6" name="Picture 5"/>
          <p:cNvPicPr>
            <a:picLocks noChangeAspect="1"/>
          </p:cNvPicPr>
          <p:nvPr/>
        </p:nvPicPr>
        <p:blipFill>
          <a:blip r:embed="rId2"/>
          <a:stretch>
            <a:fillRect/>
          </a:stretch>
        </p:blipFill>
        <p:spPr>
          <a:xfrm>
            <a:off x="7543800" y="1392383"/>
            <a:ext cx="3063240" cy="3362497"/>
          </a:xfrm>
          <a:prstGeom prst="rect">
            <a:avLst/>
          </a:prstGeom>
        </p:spPr>
      </p:pic>
    </p:spTree>
    <p:extLst>
      <p:ext uri="{BB962C8B-B14F-4D97-AF65-F5344CB8AC3E}">
        <p14:creationId xmlns:p14="http://schemas.microsoft.com/office/powerpoint/2010/main" val="1453354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2418" y="609600"/>
            <a:ext cx="6551584" cy="1320800"/>
          </a:xfrm>
        </p:spPr>
        <p:txBody>
          <a:bodyPr/>
          <a:lstStyle/>
          <a:p>
            <a:r>
              <a:rPr lang="en-US" dirty="0" smtClean="0"/>
              <a:t>Continues</a:t>
            </a:r>
            <a:endParaRPr lang="en-US" dirty="0"/>
          </a:p>
        </p:txBody>
      </p:sp>
      <p:sp>
        <p:nvSpPr>
          <p:cNvPr id="3" name="Content Placeholder 2"/>
          <p:cNvSpPr>
            <a:spLocks noGrp="1"/>
          </p:cNvSpPr>
          <p:nvPr>
            <p:ph idx="1"/>
          </p:nvPr>
        </p:nvSpPr>
        <p:spPr>
          <a:xfrm>
            <a:off x="490297" y="1848862"/>
            <a:ext cx="8596668" cy="3880773"/>
          </a:xfrm>
        </p:spPr>
        <p:txBody>
          <a:bodyPr/>
          <a:lstStyle/>
          <a:p>
            <a:r>
              <a:rPr lang="en-US" sz="2000" b="1" dirty="0"/>
              <a:t>Goals of the company: </a:t>
            </a:r>
            <a:r>
              <a:rPr lang="en-US" sz="2000" dirty="0"/>
              <a:t>their long term goal is to be most customer centric </a:t>
            </a:r>
            <a:r>
              <a:rPr lang="en-US" sz="2000" dirty="0" smtClean="0"/>
              <a:t>fir</a:t>
            </a:r>
            <a:endParaRPr lang="en-US" sz="2000" dirty="0"/>
          </a:p>
          <a:p>
            <a:r>
              <a:rPr lang="en-US" sz="2000" b="1" dirty="0"/>
              <a:t>Strategies of the company: </a:t>
            </a:r>
            <a:r>
              <a:rPr lang="en-US" sz="2000" dirty="0"/>
              <a:t>Amazon </a:t>
            </a:r>
            <a:r>
              <a:rPr lang="en-US" sz="2000" dirty="0" smtClean="0"/>
              <a:t>majors on </a:t>
            </a:r>
            <a:r>
              <a:rPr lang="en-US" sz="2000" dirty="0" smtClean="0"/>
              <a:t>the </a:t>
            </a:r>
            <a:r>
              <a:rPr lang="en-US" sz="2000" dirty="0"/>
              <a:t>high runner technique</a:t>
            </a:r>
          </a:p>
          <a:p>
            <a:r>
              <a:rPr lang="en-US" sz="2000" b="1" dirty="0"/>
              <a:t>Tactics of the company:</a:t>
            </a:r>
          </a:p>
          <a:p>
            <a:pPr lvl="3"/>
            <a:r>
              <a:rPr lang="en-US" sz="1400" b="1" dirty="0"/>
              <a:t>Collecting customers data</a:t>
            </a:r>
          </a:p>
          <a:p>
            <a:pPr lvl="3"/>
            <a:r>
              <a:rPr lang="en-US" sz="1400" b="1" dirty="0"/>
              <a:t>Free shipping</a:t>
            </a:r>
          </a:p>
          <a:p>
            <a:pPr lvl="3"/>
            <a:r>
              <a:rPr lang="en-US" sz="1400" b="1" dirty="0"/>
              <a:t>Loyalty program with </a:t>
            </a:r>
            <a:r>
              <a:rPr lang="en-US" sz="1400" b="1" dirty="0" smtClean="0"/>
              <a:t>benefits</a:t>
            </a:r>
            <a:endParaRPr lang="en-US" sz="1400" b="1" dirty="0"/>
          </a:p>
          <a:p>
            <a:pPr lvl="3"/>
            <a:r>
              <a:rPr lang="en-US" sz="1400" b="1" dirty="0"/>
              <a:t>Time limited sales which emphasize fun</a:t>
            </a:r>
          </a:p>
          <a:p>
            <a:pPr lvl="3"/>
            <a:r>
              <a:rPr lang="en-US" sz="1400" b="1" dirty="0"/>
              <a:t>Sell other </a:t>
            </a:r>
            <a:r>
              <a:rPr lang="en-US" sz="1400" b="1" dirty="0" smtClean="0"/>
              <a:t>individual’s items</a:t>
            </a:r>
            <a:endParaRPr lang="en-US" sz="1400" b="1" dirty="0"/>
          </a:p>
          <a:p>
            <a:endParaRPr lang="en-US" dirty="0"/>
          </a:p>
        </p:txBody>
      </p:sp>
    </p:spTree>
    <p:extLst>
      <p:ext uri="{BB962C8B-B14F-4D97-AF65-F5344CB8AC3E}">
        <p14:creationId xmlns:p14="http://schemas.microsoft.com/office/powerpoint/2010/main" val="2489930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4840"/>
          </a:xfrm>
        </p:spPr>
        <p:txBody>
          <a:bodyPr>
            <a:normAutofit fontScale="90000"/>
          </a:bodyPr>
          <a:lstStyle/>
          <a:p>
            <a:r>
              <a:rPr lang="en-US" b="1" dirty="0" smtClean="0"/>
              <a:t>				Product Specification</a:t>
            </a:r>
            <a:endParaRPr lang="en-US" b="1" dirty="0"/>
          </a:p>
        </p:txBody>
      </p:sp>
      <p:sp>
        <p:nvSpPr>
          <p:cNvPr id="3" name="Content Placeholder 2"/>
          <p:cNvSpPr>
            <a:spLocks noGrp="1"/>
          </p:cNvSpPr>
          <p:nvPr>
            <p:ph idx="1"/>
          </p:nvPr>
        </p:nvSpPr>
        <p:spPr>
          <a:xfrm>
            <a:off x="677334" y="1234441"/>
            <a:ext cx="9403926" cy="2491739"/>
          </a:xfrm>
        </p:spPr>
        <p:txBody>
          <a:bodyPr>
            <a:normAutofit/>
          </a:bodyPr>
          <a:lstStyle/>
          <a:p>
            <a:r>
              <a:rPr lang="en-US" sz="2000" dirty="0" smtClean="0"/>
              <a:t>Amazon </a:t>
            </a:r>
            <a:r>
              <a:rPr lang="en-US" sz="2000" dirty="0" smtClean="0"/>
              <a:t>began as an </a:t>
            </a:r>
            <a:r>
              <a:rPr lang="en-US" sz="2000" dirty="0" smtClean="0"/>
              <a:t>e-commerce website to sell books</a:t>
            </a:r>
          </a:p>
          <a:p>
            <a:r>
              <a:rPr lang="en-US" sz="2000" dirty="0" smtClean="0"/>
              <a:t>It </a:t>
            </a:r>
            <a:r>
              <a:rPr lang="en-US" sz="2000" dirty="0" smtClean="0"/>
              <a:t>began </a:t>
            </a:r>
            <a:r>
              <a:rPr lang="en-US" sz="2000" dirty="0" smtClean="0"/>
              <a:t>turned to a service which provided everything.</a:t>
            </a:r>
          </a:p>
          <a:p>
            <a:r>
              <a:rPr lang="en-US" sz="2000" dirty="0" smtClean="0"/>
              <a:t>The designs of the delivered product showed that vision by an arrow from the A to the Z in their name.</a:t>
            </a:r>
          </a:p>
          <a:p>
            <a:r>
              <a:rPr lang="en-US" sz="2000" dirty="0" smtClean="0"/>
              <a:t>The website as well showed this through </a:t>
            </a:r>
            <a:r>
              <a:rPr lang="en-US" sz="2000" dirty="0" smtClean="0"/>
              <a:t>the various items </a:t>
            </a:r>
            <a:r>
              <a:rPr lang="en-US" sz="2000" dirty="0" smtClean="0"/>
              <a:t>in their page</a:t>
            </a:r>
            <a:endParaRPr lang="en-US" sz="2000" dirty="0"/>
          </a:p>
        </p:txBody>
      </p:sp>
      <p:pic>
        <p:nvPicPr>
          <p:cNvPr id="4" name="Picture 3"/>
          <p:cNvPicPr>
            <a:picLocks noChangeAspect="1"/>
          </p:cNvPicPr>
          <p:nvPr/>
        </p:nvPicPr>
        <p:blipFill>
          <a:blip r:embed="rId2"/>
          <a:stretch>
            <a:fillRect/>
          </a:stretch>
        </p:blipFill>
        <p:spPr>
          <a:xfrm>
            <a:off x="921597" y="3726180"/>
            <a:ext cx="8915400" cy="2560320"/>
          </a:xfrm>
          <a:prstGeom prst="rect">
            <a:avLst/>
          </a:prstGeom>
        </p:spPr>
      </p:pic>
    </p:spTree>
    <p:extLst>
      <p:ext uri="{BB962C8B-B14F-4D97-AF65-F5344CB8AC3E}">
        <p14:creationId xmlns:p14="http://schemas.microsoft.com/office/powerpoint/2010/main" val="3493719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comparison</a:t>
            </a:r>
            <a:endParaRPr lang="en-US" dirty="0"/>
          </a:p>
        </p:txBody>
      </p:sp>
      <p:sp>
        <p:nvSpPr>
          <p:cNvPr id="3" name="Content Placeholder 2"/>
          <p:cNvSpPr>
            <a:spLocks noGrp="1"/>
          </p:cNvSpPr>
          <p:nvPr>
            <p:ph idx="1"/>
          </p:nvPr>
        </p:nvSpPr>
        <p:spPr>
          <a:xfrm>
            <a:off x="677334" y="4424449"/>
            <a:ext cx="9175326" cy="1835122"/>
          </a:xfrm>
        </p:spPr>
        <p:txBody>
          <a:bodyPr>
            <a:normAutofit/>
          </a:bodyPr>
          <a:lstStyle/>
          <a:p>
            <a:r>
              <a:rPr lang="en-US" sz="2000" dirty="0" smtClean="0"/>
              <a:t>Amazon’s product are a better choice since they tend to get a wide variety of items with free shipping. Their services are as well as realiable based on the customer review from the Google play store.</a:t>
            </a:r>
            <a:endParaRPr lang="en-US" sz="2000" dirty="0"/>
          </a:p>
        </p:txBody>
      </p:sp>
      <p:graphicFrame>
        <p:nvGraphicFramePr>
          <p:cNvPr id="6" name="Table 5"/>
          <p:cNvGraphicFramePr>
            <a:graphicFrameLocks noGrp="1"/>
          </p:cNvGraphicFramePr>
          <p:nvPr>
            <p:extLst>
              <p:ext uri="{D42A27DB-BD31-4B8C-83A1-F6EECF244321}">
                <p14:modId xmlns:p14="http://schemas.microsoft.com/office/powerpoint/2010/main" val="3856852510"/>
              </p:ext>
            </p:extLst>
          </p:nvPr>
        </p:nvGraphicFramePr>
        <p:xfrm>
          <a:off x="866140" y="1337310"/>
          <a:ext cx="8127999" cy="2868930"/>
        </p:xfrm>
        <a:graphic>
          <a:graphicData uri="http://schemas.openxmlformats.org/drawingml/2006/table">
            <a:tbl>
              <a:tblPr firstRow="1" bandRow="1">
                <a:tableStyleId>{5C22544A-7EE6-4342-B048-85BDC9FD1C3A}</a:tableStyleId>
              </a:tblPr>
              <a:tblGrid>
                <a:gridCol w="2709333"/>
                <a:gridCol w="2709333"/>
                <a:gridCol w="2709333"/>
              </a:tblGrid>
              <a:tr h="651510">
                <a:tc>
                  <a:txBody>
                    <a:bodyPr/>
                    <a:lstStyle/>
                    <a:p>
                      <a:r>
                        <a:rPr lang="en-US" dirty="0" smtClean="0"/>
                        <a:t>Points of Comparison</a:t>
                      </a:r>
                      <a:endParaRPr lang="en-US" dirty="0"/>
                    </a:p>
                  </a:txBody>
                  <a:tcPr/>
                </a:tc>
                <a:tc>
                  <a:txBody>
                    <a:bodyPr/>
                    <a:lstStyle/>
                    <a:p>
                      <a:r>
                        <a:rPr lang="en-US" dirty="0" smtClean="0"/>
                        <a:t>Amazon</a:t>
                      </a:r>
                      <a:endParaRPr lang="en-US" dirty="0"/>
                    </a:p>
                  </a:txBody>
                  <a:tcPr/>
                </a:tc>
                <a:tc>
                  <a:txBody>
                    <a:bodyPr/>
                    <a:lstStyle/>
                    <a:p>
                      <a:r>
                        <a:rPr lang="en-US" dirty="0" smtClean="0"/>
                        <a:t>Walmart</a:t>
                      </a:r>
                      <a:endParaRPr lang="en-US" dirty="0"/>
                    </a:p>
                  </a:txBody>
                  <a:tcPr/>
                </a:tc>
              </a:tr>
              <a:tr h="651510">
                <a:tc>
                  <a:txBody>
                    <a:bodyPr/>
                    <a:lstStyle/>
                    <a:p>
                      <a:r>
                        <a:rPr lang="en-US" b="0" dirty="0" smtClean="0"/>
                        <a:t>Number</a:t>
                      </a:r>
                      <a:r>
                        <a:rPr lang="en-US" b="0" baseline="0" dirty="0" smtClean="0"/>
                        <a:t> of products</a:t>
                      </a:r>
                      <a:endParaRPr lang="en-US" b="0" dirty="0"/>
                    </a:p>
                  </a:txBody>
                  <a:tcPr/>
                </a:tc>
                <a:tc>
                  <a:txBody>
                    <a:bodyPr/>
                    <a:lstStyle/>
                    <a:p>
                      <a:r>
                        <a:rPr lang="en-US" dirty="0" smtClean="0"/>
                        <a:t>250 million products</a:t>
                      </a:r>
                      <a:endParaRPr lang="en-US" dirty="0"/>
                    </a:p>
                  </a:txBody>
                  <a:tcPr/>
                </a:tc>
                <a:tc>
                  <a:txBody>
                    <a:bodyPr/>
                    <a:lstStyle/>
                    <a:p>
                      <a:r>
                        <a:rPr lang="en-US" dirty="0" smtClean="0"/>
                        <a:t>4 million products</a:t>
                      </a:r>
                      <a:endParaRPr lang="en-US" dirty="0"/>
                    </a:p>
                  </a:txBody>
                  <a:tcPr/>
                </a:tc>
              </a:tr>
              <a:tr h="651510">
                <a:tc>
                  <a:txBody>
                    <a:bodyPr/>
                    <a:lstStyle/>
                    <a:p>
                      <a:r>
                        <a:rPr lang="en-US" dirty="0" smtClean="0"/>
                        <a:t>Membership fee</a:t>
                      </a:r>
                      <a:endParaRPr lang="en-US" dirty="0"/>
                    </a:p>
                  </a:txBody>
                  <a:tcPr/>
                </a:tc>
                <a:tc>
                  <a:txBody>
                    <a:bodyPr/>
                    <a:lstStyle/>
                    <a:p>
                      <a:r>
                        <a:rPr lang="en-US" dirty="0" smtClean="0"/>
                        <a:t>$99 per year for Amazon</a:t>
                      </a:r>
                      <a:r>
                        <a:rPr lang="en-US" baseline="0" dirty="0" smtClean="0"/>
                        <a:t> prime</a:t>
                      </a:r>
                      <a:endParaRPr lang="en-US" dirty="0"/>
                    </a:p>
                  </a:txBody>
                  <a:tcPr/>
                </a:tc>
                <a:tc>
                  <a:txBody>
                    <a:bodyPr/>
                    <a:lstStyle/>
                    <a:p>
                      <a:r>
                        <a:rPr lang="en-US" dirty="0" smtClean="0"/>
                        <a:t>No fees</a:t>
                      </a:r>
                      <a:endParaRPr lang="en-US" dirty="0"/>
                    </a:p>
                  </a:txBody>
                  <a:tcPr/>
                </a:tc>
              </a:tr>
              <a:tr h="651510">
                <a:tc>
                  <a:txBody>
                    <a:bodyPr/>
                    <a:lstStyle/>
                    <a:p>
                      <a:r>
                        <a:rPr lang="en-US" dirty="0" smtClean="0"/>
                        <a:t>Delivery</a:t>
                      </a:r>
                      <a:endParaRPr lang="en-US" dirty="0"/>
                    </a:p>
                  </a:txBody>
                  <a:tcPr/>
                </a:tc>
                <a:tc>
                  <a:txBody>
                    <a:bodyPr/>
                    <a:lstStyle/>
                    <a:p>
                      <a:r>
                        <a:rPr lang="en-US" dirty="0" smtClean="0"/>
                        <a:t>Free delivery in same day one day or two days shipping for prime users</a:t>
                      </a:r>
                      <a:endParaRPr lang="en-US" dirty="0"/>
                    </a:p>
                  </a:txBody>
                  <a:tcPr/>
                </a:tc>
                <a:tc>
                  <a:txBody>
                    <a:bodyPr/>
                    <a:lstStyle/>
                    <a:p>
                      <a:r>
                        <a:rPr lang="en-US" dirty="0" smtClean="0"/>
                        <a:t>Free 2 days</a:t>
                      </a:r>
                      <a:r>
                        <a:rPr lang="en-US" baseline="0" dirty="0" smtClean="0"/>
                        <a:t> delivery on purchases above $35 </a:t>
                      </a:r>
                      <a:endParaRPr lang="en-US" dirty="0"/>
                    </a:p>
                  </a:txBody>
                  <a:tcPr/>
                </a:tc>
              </a:tr>
            </a:tbl>
          </a:graphicData>
        </a:graphic>
      </p:graphicFrame>
    </p:spTree>
    <p:extLst>
      <p:ext uri="{BB962C8B-B14F-4D97-AF65-F5344CB8AC3E}">
        <p14:creationId xmlns:p14="http://schemas.microsoft.com/office/powerpoint/2010/main" val="14314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0360" y="609600"/>
            <a:ext cx="6393642" cy="1173480"/>
          </a:xfrm>
        </p:spPr>
        <p:txBody>
          <a:bodyPr/>
          <a:lstStyle/>
          <a:p>
            <a:r>
              <a:rPr lang="en-US" b="1" dirty="0" smtClean="0"/>
              <a:t>Operations Management</a:t>
            </a:r>
            <a:endParaRPr lang="en-US" b="1" dirty="0"/>
          </a:p>
        </p:txBody>
      </p:sp>
      <p:sp>
        <p:nvSpPr>
          <p:cNvPr id="3" name="Content Placeholder 2"/>
          <p:cNvSpPr>
            <a:spLocks noGrp="1"/>
          </p:cNvSpPr>
          <p:nvPr>
            <p:ph idx="1"/>
          </p:nvPr>
        </p:nvSpPr>
        <p:spPr>
          <a:xfrm>
            <a:off x="677334" y="1783081"/>
            <a:ext cx="10249746" cy="4258282"/>
          </a:xfrm>
        </p:spPr>
        <p:txBody>
          <a:bodyPr>
            <a:normAutofit/>
          </a:bodyPr>
          <a:lstStyle/>
          <a:p>
            <a:r>
              <a:rPr lang="en-US" sz="2000" dirty="0" smtClean="0"/>
              <a:t>Operation management </a:t>
            </a:r>
            <a:r>
              <a:rPr lang="en-US" sz="2000" dirty="0" smtClean="0"/>
              <a:t>refers to the management </a:t>
            </a:r>
            <a:r>
              <a:rPr lang="en-US" sz="2000" dirty="0" smtClean="0"/>
              <a:t>of </a:t>
            </a:r>
            <a:r>
              <a:rPr lang="en-US" sz="2000" dirty="0" smtClean="0"/>
              <a:t>the transformation process that converts inputs </a:t>
            </a:r>
            <a:r>
              <a:rPr lang="en-US" sz="2000" dirty="0" smtClean="0"/>
              <a:t>for instance raw material and labor into raw material into outputs </a:t>
            </a:r>
            <a:r>
              <a:rPr lang="en-US" sz="2000" dirty="0" smtClean="0"/>
              <a:t>as</a:t>
            </a:r>
            <a:r>
              <a:rPr lang="en-US" sz="2000" dirty="0" smtClean="0"/>
              <a:t> </a:t>
            </a:r>
            <a:r>
              <a:rPr lang="en-US" sz="2000" dirty="0" smtClean="0"/>
              <a:t>finished goods as well as services. </a:t>
            </a:r>
          </a:p>
          <a:p>
            <a:r>
              <a:rPr lang="en-US" sz="2000" dirty="0" smtClean="0"/>
              <a:t>With Amazon goods are provided through a good application, and strong website which is referred to e-commerce and people start shopping through electronic shopping</a:t>
            </a:r>
          </a:p>
          <a:p>
            <a:r>
              <a:rPr lang="en-US" sz="2000" dirty="0" smtClean="0"/>
              <a:t>Amazon maximizes the value of a product by killing inflations and providing the product at a fair price.</a:t>
            </a:r>
          </a:p>
          <a:p>
            <a:endParaRPr lang="en-US" sz="2000" dirty="0"/>
          </a:p>
        </p:txBody>
      </p:sp>
    </p:spTree>
    <p:extLst>
      <p:ext uri="{BB962C8B-B14F-4D97-AF65-F5344CB8AC3E}">
        <p14:creationId xmlns:p14="http://schemas.microsoft.com/office/powerpoint/2010/main" val="2058588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6040" y="609600"/>
            <a:ext cx="6667962" cy="1320800"/>
          </a:xfrm>
        </p:spPr>
        <p:txBody>
          <a:bodyPr/>
          <a:lstStyle/>
          <a:p>
            <a:r>
              <a:rPr lang="en-US" dirty="0" smtClean="0"/>
              <a:t>Teamwork</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p>
            <a:r>
              <a:rPr lang="en-US" sz="2000" dirty="0" smtClean="0"/>
              <a:t>Teamwork is effective since it aids in making work easier and can be handled in a more faster way.</a:t>
            </a:r>
          </a:p>
          <a:p>
            <a:r>
              <a:rPr lang="en-US" sz="2000" dirty="0" smtClean="0"/>
              <a:t>Through teamwork one got a chance to learn new things especially things that one had not understood in class.</a:t>
            </a:r>
          </a:p>
          <a:p>
            <a:r>
              <a:rPr lang="en-US" sz="2000" dirty="0" smtClean="0"/>
              <a:t>Teamwork aided in building the morale of each team’s members</a:t>
            </a:r>
          </a:p>
          <a:p>
            <a:r>
              <a:rPr lang="en-US" sz="2000" dirty="0" smtClean="0"/>
              <a:t>One would feel that one’s contribution is valued </a:t>
            </a:r>
          </a:p>
          <a:p>
            <a:r>
              <a:rPr lang="en-US" sz="2000" dirty="0" smtClean="0"/>
              <a:t>The collaboration with my classmate gave me a chance to understand the benefits of group work.</a:t>
            </a:r>
            <a:endParaRPr lang="en-US" sz="2000" dirty="0"/>
          </a:p>
        </p:txBody>
      </p:sp>
    </p:spTree>
    <p:extLst>
      <p:ext uri="{BB962C8B-B14F-4D97-AF65-F5344CB8AC3E}">
        <p14:creationId xmlns:p14="http://schemas.microsoft.com/office/powerpoint/2010/main" val="1216360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3140" y="609600"/>
            <a:ext cx="7010862" cy="1320800"/>
          </a:xfrm>
        </p:spPr>
        <p:txBody>
          <a:bodyPr/>
          <a:lstStyle/>
          <a:p>
            <a:r>
              <a:rPr lang="en-US" dirty="0" smtClean="0"/>
              <a:t>Conclusion </a:t>
            </a:r>
            <a:endParaRPr lang="en-US" dirty="0"/>
          </a:p>
        </p:txBody>
      </p:sp>
      <p:sp>
        <p:nvSpPr>
          <p:cNvPr id="3" name="Content Placeholder 2"/>
          <p:cNvSpPr>
            <a:spLocks noGrp="1"/>
          </p:cNvSpPr>
          <p:nvPr>
            <p:ph idx="1"/>
          </p:nvPr>
        </p:nvSpPr>
        <p:spPr>
          <a:xfrm>
            <a:off x="677334" y="1930401"/>
            <a:ext cx="8596668" cy="4110962"/>
          </a:xfrm>
        </p:spPr>
        <p:txBody>
          <a:bodyPr/>
          <a:lstStyle/>
          <a:p>
            <a:r>
              <a:rPr lang="en-US" sz="2000" dirty="0" smtClean="0"/>
              <a:t>Amazon </a:t>
            </a:r>
            <a:r>
              <a:rPr lang="en-US" sz="2000" dirty="0" smtClean="0"/>
              <a:t>is among the most</a:t>
            </a:r>
            <a:r>
              <a:rPr lang="en-US" sz="2000" dirty="0" smtClean="0"/>
              <a:t> successful businesses </a:t>
            </a:r>
            <a:r>
              <a:rPr lang="en-US" sz="2000" dirty="0" smtClean="0"/>
              <a:t>in </a:t>
            </a:r>
            <a:r>
              <a:rPr lang="en-US" sz="2000" dirty="0" smtClean="0"/>
              <a:t>e-commerce</a:t>
            </a:r>
          </a:p>
          <a:p>
            <a:r>
              <a:rPr lang="en-US" sz="2000" dirty="0" smtClean="0"/>
              <a:t>Through this course I have learnt that effective management leads to the success of a firm.</a:t>
            </a:r>
          </a:p>
          <a:p>
            <a:r>
              <a:rPr lang="en-US" sz="2000" dirty="0" smtClean="0"/>
              <a:t>The management unit is beneficial in the engineering field since it provides us with the academic knowledge as well as skills to pursue global career opportunities and assists us to gain a wide understanding of businesses as well as specific areas. </a:t>
            </a:r>
          </a:p>
          <a:p>
            <a:r>
              <a:rPr lang="en-US" sz="2000" dirty="0" smtClean="0"/>
              <a:t>Strategy formulation was among the most essential topics from this course. It aids in identifying the techniques that can be used to  build strength point of an organization as well as the techniques to beat threats of a firm.</a:t>
            </a:r>
            <a:endParaRPr lang="en-US" sz="2000" dirty="0"/>
          </a:p>
        </p:txBody>
      </p:sp>
    </p:spTree>
    <p:extLst>
      <p:ext uri="{BB962C8B-B14F-4D97-AF65-F5344CB8AC3E}">
        <p14:creationId xmlns:p14="http://schemas.microsoft.com/office/powerpoint/2010/main" val="191821558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277</TotalTime>
  <Words>571</Words>
  <Application>Microsoft Office PowerPoint</Application>
  <PresentationFormat>Widescreen</PresentationFormat>
  <Paragraphs>60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Industrial Management Seminars: Amazon </vt:lpstr>
      <vt:lpstr>       Outline</vt:lpstr>
      <vt:lpstr>Introduction</vt:lpstr>
      <vt:lpstr>Continues</vt:lpstr>
      <vt:lpstr>    Product Specification</vt:lpstr>
      <vt:lpstr>Product comparison</vt:lpstr>
      <vt:lpstr>Operations Management</vt:lpstr>
      <vt:lpstr>Teamwork</vt:lpstr>
      <vt:lpstr>Conclusion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Industrial Management Seminars: Amazon </dc:title>
  <dc:creator>WANJIKU</dc:creator>
  <cp:lastModifiedBy>WANJIKU</cp:lastModifiedBy>
  <cp:revision>29</cp:revision>
  <dcterms:created xsi:type="dcterms:W3CDTF">2021-05-28T08:05:09Z</dcterms:created>
  <dcterms:modified xsi:type="dcterms:W3CDTF">2021-05-28T13:26:46Z</dcterms:modified>
</cp:coreProperties>
</file>